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32" r:id="rId2"/>
  </p:sldMasterIdLst>
  <p:notesMasterIdLst>
    <p:notesMasterId r:id="rId19"/>
  </p:notesMasterIdLst>
  <p:sldIdLst>
    <p:sldId id="1191" r:id="rId3"/>
    <p:sldId id="1217" r:id="rId4"/>
    <p:sldId id="259" r:id="rId5"/>
    <p:sldId id="1237" r:id="rId6"/>
    <p:sldId id="1238" r:id="rId7"/>
    <p:sldId id="1239" r:id="rId8"/>
    <p:sldId id="1240" r:id="rId9"/>
    <p:sldId id="1241" r:id="rId10"/>
    <p:sldId id="1245" r:id="rId11"/>
    <p:sldId id="1249" r:id="rId12"/>
    <p:sldId id="1247" r:id="rId13"/>
    <p:sldId id="1246" r:id="rId14"/>
    <p:sldId id="1242" r:id="rId15"/>
    <p:sldId id="1236" r:id="rId16"/>
    <p:sldId id="1212" r:id="rId17"/>
    <p:sldId id="124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276" autoAdjust="0"/>
  </p:normalViewPr>
  <p:slideViewPr>
    <p:cSldViewPr>
      <p:cViewPr>
        <p:scale>
          <a:sx n="70" d="100"/>
          <a:sy n="70" d="100"/>
        </p:scale>
        <p:origin x="-18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AE46E-73CA-41A4-8610-9FEB64EC158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00560-5223-405B-8BB7-CC5E97A8A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8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741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33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291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806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019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212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460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550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81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850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585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8907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312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6921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256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81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4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6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242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5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4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448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14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958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140174/a9a28ae49b86df0327132598d1e9b42bffda4ab6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="" xmlns:a16="http://schemas.microsoft.com/office/drawing/2014/main" id="{0566D2B4-6753-44C5-A4DE-7ADA2DFD5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1556792"/>
            <a:ext cx="8351838" cy="344384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53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«Областная инновационная площадка: проекты, результаты, перспективы»</a:t>
            </a:r>
            <a:r>
              <a:rPr lang="ru-RU" sz="5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5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5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5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1" name="Подзаголовок 2">
            <a:extLst>
              <a:ext uri="{FF2B5EF4-FFF2-40B4-BE49-F238E27FC236}">
                <a16:creationId xmlns="" xmlns:a16="http://schemas.microsoft.com/office/drawing/2014/main" id="{3DD47DA4-44F7-4954-855A-63E6799FB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158" y="5229200"/>
            <a:ext cx="8337581" cy="1295425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Иванова Н.Б, доцент кафедры теории и практики управления образованием ИРО</a:t>
            </a:r>
          </a:p>
          <a:p>
            <a:pPr lvl="0"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т. 8918 5272444;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ivanovanb55@mail.ru</a:t>
            </a:r>
            <a:endParaRPr lang="ru-RU" alt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endParaRPr lang="ru-RU" alt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F:\Логотип и фоны ИРО\лого цвет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0"/>
            <a:ext cx="8928992" cy="1484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темы ФИП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6048383"/>
              </p:ext>
            </p:extLst>
          </p:nvPr>
        </p:nvGraphicFramePr>
        <p:xfrm>
          <a:off x="107504" y="620688"/>
          <a:ext cx="8934740" cy="606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717"/>
                <a:gridCol w="8412023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образования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Дошкольное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образование: содержание, методика, среда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828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единых образовательных программ и учебников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предмета ОБЗР.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Музыка, ИЗО, физическая культура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особенности реализации программ.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4312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Естественно-научное направление. Технологический суверенитет.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работы с разными группами учащихся. Работа с учащимися, испытывающими затруднения в обучении.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новых методик, технологий коррекционного обучения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Воспитательная работа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родителями: организация сообществ, модели взаимодействия педагогов и родителей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Современные технологии воспитания. Патриотическое воспитание.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Разговоры о важном: аналитика обратной связи, развитие проекта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Школьный музей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политика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189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ФИП: цели инновационной деятельности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3349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361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ФИП: недостатки в оформлении проекта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0928"/>
            <a:ext cx="5148064" cy="4094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52736"/>
            <a:ext cx="4139952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500404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624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ФИП. Критерии оценки проекта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8331084"/>
              </p:ext>
            </p:extLst>
          </p:nvPr>
        </p:nvGraphicFramePr>
        <p:xfrm>
          <a:off x="19337" y="1196752"/>
          <a:ext cx="9036496" cy="5237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813"/>
                <a:gridCol w="8494683"/>
              </a:tblGrid>
              <a:tr h="429002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оценки результатов проекта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900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Прогнозируемые результаты по каждому этапу программы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7220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мониторинга, контроля и обеспечения достоверности результатов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900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Востребованность и обоснованность результатов проекта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599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 масштабирования и тиражирования результатов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7220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научных и (или) учебно-методических разработок по теме проекта (программы) согласно ГОСТ Р 7.0.5-2008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7220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Планируемая апробация и (или) внедрение результатов проекта (программы), полученных после его (ее) реализации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3951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представленной заявки (орфографическая и пунктуационная грамотность, стилистическая культура …) 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26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" y="0"/>
            <a:ext cx="9144000" cy="620688"/>
          </a:xfrm>
          <a:solidFill>
            <a:srgbClr val="0070C0"/>
          </a:solidFill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План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деятельности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ОбИП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856984" cy="6165304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Направления работы</a:t>
            </a: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Нормативно-организационное обеспечение деятельности ОО в статусе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ОИП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(приказ, положение, должностные инструкции, совещание, команды, группы, заседания педсовета, сайт)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Программно-методическое сопровождение инновационного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проекта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(авторские программы, модули Рабочей программы воспитания, вариативная часть ООП, методические рекомендации, сценарии занятий)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 Формирование профессионального мастерства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педагогов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(курсы ПК, семинары, </a:t>
            </a:r>
            <a:r>
              <a:rPr lang="ru-RU" sz="4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вебинары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мастер-классы, открытые занятия, наставничество, модели методической работы, творческие группы)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 Расширение социального партнерства в контексте заявленной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инновации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(центр «Ступени успеха», система доп. 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бразования, ОО, музеи, библиотеки и др.)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5.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Мониторинг </a:t>
            </a: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реализации инновационного проекта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(показатели результатов: доля, количество, наличие)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ru-RU" sz="4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6.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Трансляция опыта и результатов инновационной деятельности 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(публикации, презентации, онлайн-трансляция, конференция, сайт) 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020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5B087D-FE6D-4CB9-B662-5DE28F54F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7030A0"/>
          </a:solidFill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обеспечению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инновационной деятельности в статусе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ОбИП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80A2BE-6085-413B-AE3D-7401DADB5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5733256"/>
          </a:xfrm>
        </p:spPr>
        <p:txBody>
          <a:bodyPr>
            <a:normAutofit fontScale="77500" lnSpcReduction="20000"/>
          </a:bodyPr>
          <a:lstStyle/>
          <a:p>
            <a:pPr marL="457200" lvl="0" indent="-457200"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Минобразования Ростовской области.</a:t>
            </a:r>
          </a:p>
          <a:p>
            <a:pPr marL="457200" lvl="0" indent="-457200"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директора </a:t>
            </a: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организации.</a:t>
            </a:r>
            <a:endParaRPr lang="ru-RU" sz="31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 образовательный проект, </a:t>
            </a: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программа, планы</a:t>
            </a: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Изменения, внесенные в основные образовательные программы ОУ: содержательный блок, организационный блок.</a:t>
            </a:r>
          </a:p>
          <a:p>
            <a:pPr marL="457200" lvl="0" indent="-457200"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функциональные обязанности работников.</a:t>
            </a:r>
          </a:p>
          <a:p>
            <a:pPr marL="457200" lvl="0" indent="-457200"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Стимулирующий фонд оплаты труда.</a:t>
            </a:r>
          </a:p>
          <a:p>
            <a:pPr marL="457200" lvl="0" indent="-457200"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официального сайта ОУ.</a:t>
            </a:r>
          </a:p>
          <a:p>
            <a:pPr marL="457200" lvl="0" indent="-457200"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мониторинга результатов реализации проекта.</a:t>
            </a:r>
          </a:p>
          <a:p>
            <a:pPr marL="457200" lvl="0" indent="-457200"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представления результатов инновационной деятельности на разных уровнях.</a:t>
            </a:r>
          </a:p>
          <a:p>
            <a:pPr marL="457200" lvl="0" indent="-457200">
              <a:buClr>
                <a:srgbClr val="002060"/>
              </a:buClr>
              <a:buFont typeface="+mj-lt"/>
              <a:buAutoNum type="arabicPeriod"/>
              <a:defRPr/>
            </a:pP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 предоставление отчета в электронном формате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1498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0"/>
            <a:ext cx="5580112" cy="3140968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Шамова Т.И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</a:t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заслуженный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 науки РФ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501008"/>
            <a:ext cx="8784976" cy="3096344"/>
          </a:xfrm>
        </p:spPr>
        <p:txBody>
          <a:bodyPr>
            <a:normAutofit fontScale="92500" lnSpcReduction="20000"/>
          </a:bodyPr>
          <a:lstStyle/>
          <a:p>
            <a:pPr lvl="0" eaLnBrk="0" fontAlgn="base" hangingPunct="0">
              <a:spcAft>
                <a:spcPct val="0"/>
              </a:spcAft>
              <a:buClr>
                <a:srgbClr val="99FF66"/>
              </a:buClr>
              <a:buFont typeface="Wingdings" pitchFamily="2" charset="2"/>
              <a:buChar char="§"/>
              <a:defRPr/>
            </a:pPr>
            <a:r>
              <a:rPr lang="ru-RU" sz="6000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«Мы так быстро развиваемся, что не успеваем функционировать»</a:t>
            </a:r>
          </a:p>
          <a:p>
            <a:endParaRPr lang="ru-RU" dirty="0"/>
          </a:p>
        </p:txBody>
      </p:sp>
      <p:pic>
        <p:nvPicPr>
          <p:cNvPr id="4" name="Picture 2" descr="https://nshuos.ru/images/shamov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8" y="0"/>
            <a:ext cx="3563488" cy="322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15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800" b="1" kern="0" dirty="0" smtClean="0">
                <a:solidFill>
                  <a:schemeClr val="bg1"/>
                </a:solidFill>
                <a:latin typeface="Times New Roman"/>
              </a:rPr>
              <a:t/>
            </a:r>
            <a:br>
              <a:rPr lang="ru-RU" sz="2800" b="1" kern="0" dirty="0" smtClean="0">
                <a:solidFill>
                  <a:schemeClr val="bg1"/>
                </a:solidFill>
                <a:latin typeface="Times New Roman"/>
              </a:rPr>
            </a:br>
            <a:r>
              <a:rPr lang="ru-RU" sz="3100" b="1" kern="0" dirty="0" smtClean="0">
                <a:solidFill>
                  <a:schemeClr val="bg1"/>
                </a:solidFill>
                <a:latin typeface="Times New Roman"/>
              </a:rPr>
              <a:t>Экспериментальная </a:t>
            </a:r>
            <a:r>
              <a:rPr lang="ru-RU" sz="3100" b="1" kern="0" dirty="0">
                <a:solidFill>
                  <a:schemeClr val="bg1"/>
                </a:solidFill>
                <a:latin typeface="Times New Roman"/>
              </a:rPr>
              <a:t>и инновационная деятельность </a:t>
            </a:r>
            <a:r>
              <a:rPr lang="ru-RU" sz="3100" b="1" kern="0" dirty="0" smtClean="0">
                <a:solidFill>
                  <a:schemeClr val="bg1"/>
                </a:solidFill>
                <a:latin typeface="Times New Roman"/>
              </a:rPr>
              <a:t>ст.20 </a:t>
            </a:r>
            <a:r>
              <a:rPr lang="ru-RU" sz="3100" b="1" kern="0" dirty="0">
                <a:solidFill>
                  <a:schemeClr val="bg1"/>
                </a:solidFill>
                <a:latin typeface="Times New Roman"/>
              </a:rPr>
              <a:t>ФЗ «Об образовании в РФ</a:t>
            </a:r>
            <a:r>
              <a:rPr lang="ru-RU" sz="3100" b="1" kern="0" dirty="0" smtClean="0">
                <a:solidFill>
                  <a:schemeClr val="bg1"/>
                </a:solidFill>
                <a:latin typeface="Times New Roman"/>
              </a:rPr>
              <a:t>» </a:t>
            </a:r>
            <a:br>
              <a:rPr lang="ru-RU" sz="3100" b="1" kern="0" dirty="0" smtClean="0">
                <a:solidFill>
                  <a:schemeClr val="bg1"/>
                </a:solidFill>
                <a:latin typeface="Times New Roman"/>
              </a:rPr>
            </a:br>
            <a:endParaRPr lang="ru-RU" sz="3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54461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7030A0"/>
                </a:solidFill>
                <a:latin typeface="Times New Roman"/>
              </a:rPr>
              <a:t>2. </a:t>
            </a:r>
            <a:r>
              <a:rPr lang="ru-RU" sz="2400" b="1" dirty="0">
                <a:solidFill>
                  <a:srgbClr val="7030A0"/>
                </a:solidFill>
                <a:latin typeface="Times New Roman"/>
              </a:rPr>
              <a:t>Экспериментальная деятельность </a:t>
            </a:r>
            <a:r>
              <a:rPr lang="ru-RU" sz="2400" dirty="0">
                <a:solidFill>
                  <a:srgbClr val="7030A0"/>
                </a:solidFill>
                <a:latin typeface="Times New Roman"/>
              </a:rPr>
              <a:t>направлена на разработку, апробацию и внедрение новых образовательных программ, образовательных технологий, образовательных ресурсов, новых инструментов организационно-правового и финансово-экономического обеспечения системы образования и осуществляется в форме экспериментов, </a:t>
            </a:r>
            <a:r>
              <a:rPr lang="ru-RU" sz="2400" u="sng" dirty="0">
                <a:solidFill>
                  <a:srgbClr val="7030A0"/>
                </a:solidFill>
                <a:latin typeface="Times New Roman"/>
                <a:hlinkClick r:id="rId2"/>
              </a:rPr>
              <a:t>порядок</a:t>
            </a:r>
            <a:r>
              <a:rPr lang="ru-RU" sz="2400" dirty="0">
                <a:solidFill>
                  <a:srgbClr val="7030A0"/>
                </a:solidFill>
                <a:latin typeface="Times New Roman"/>
              </a:rPr>
              <a:t> и условия проведения которых определяются </a:t>
            </a:r>
            <a:r>
              <a:rPr lang="ru-RU" sz="2400" b="1" dirty="0">
                <a:solidFill>
                  <a:srgbClr val="7030A0"/>
                </a:solidFill>
                <a:latin typeface="Times New Roman"/>
              </a:rPr>
              <a:t>Правительством Российской Федерации</a:t>
            </a:r>
            <a:r>
              <a:rPr lang="ru-RU" sz="2400" b="1" dirty="0" smtClean="0">
                <a:solidFill>
                  <a:srgbClr val="7030A0"/>
                </a:solidFill>
                <a:latin typeface="Times New Roman"/>
              </a:rPr>
              <a:t>.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7030A0"/>
                </a:solidFill>
                <a:latin typeface="Times New Roman"/>
              </a:rPr>
              <a:t>3. </a:t>
            </a:r>
            <a:r>
              <a:rPr lang="ru-RU" sz="2400" b="1" dirty="0">
                <a:solidFill>
                  <a:srgbClr val="7030A0"/>
                </a:solidFill>
                <a:latin typeface="Times New Roman"/>
              </a:rPr>
              <a:t>Инновационная деятельность </a:t>
            </a:r>
            <a:r>
              <a:rPr lang="ru-RU" sz="2400" dirty="0">
                <a:solidFill>
                  <a:srgbClr val="7030A0"/>
                </a:solidFill>
                <a:latin typeface="Times New Roman"/>
              </a:rPr>
              <a:t>ориентирована на разработку, апробацию и внедрение новых учебников и разработанных в комплекте с ними учебных пособий, на совершенствование научного, учебно-методического обеспечения системы образования и осуществляется в форме реализации инновационных проектов и программ организациями, осуществляющими образовательную деятельность, и иными действующими в сфере образования организациями, а также их объединениями.</a:t>
            </a:r>
            <a:endParaRPr lang="ru-RU" sz="2400" dirty="0" smtClean="0">
              <a:solidFill>
                <a:srgbClr val="7030A0"/>
              </a:solidFill>
              <a:latin typeface="Times New Roman"/>
            </a:endParaRP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294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16832"/>
          </a:xfrm>
          <a:solidFill>
            <a:srgbClr val="0070C0"/>
          </a:solidFill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закон </a:t>
            </a:r>
            <a:b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 в Ростовской области»</a:t>
            </a:r>
            <a:b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32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ст. 4. Инновационная деятельность в сфере </a:t>
            </a: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/ 2013 год</a:t>
            </a:r>
            <a:endParaRPr lang="ru-RU" sz="3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060848"/>
            <a:ext cx="8784976" cy="4464496"/>
          </a:xfrm>
        </p:spPr>
        <p:txBody>
          <a:bodyPr>
            <a:normAutofit/>
          </a:bodyPr>
          <a:lstStyle/>
          <a:p>
            <a:pPr marL="0" lvl="0" indent="0" algn="just" fontAlgn="base">
              <a:spcAft>
                <a:spcPts val="300"/>
              </a:spcAft>
              <a:buClr>
                <a:srgbClr val="C3260C"/>
              </a:buClr>
              <a:buSzPct val="130000"/>
              <a:buNone/>
            </a:pP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2. </a:t>
            </a:r>
            <a:r>
              <a:rPr lang="ru-RU" alt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</a:t>
            </a:r>
          </a:p>
          <a:p>
            <a:pPr marL="0" lvl="0" indent="0" algn="just" fontAlgn="base">
              <a:spcAft>
                <a:spcPts val="300"/>
              </a:spcAft>
              <a:buClr>
                <a:srgbClr val="C3260C"/>
              </a:buClr>
              <a:buSzPct val="130000"/>
              <a:buNone/>
            </a:pPr>
            <a:r>
              <a:rPr lang="ru-RU" alt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целях создания условий для реализации инновационных проектов и программ, имеющих существенное значение для обеспечения развития системы образования, организации, реализующие инновационные проекты и программы, признаются </a:t>
            </a:r>
            <a:r>
              <a:rPr lang="ru-RU" alt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областными инновационными площадками </a:t>
            </a:r>
            <a:r>
              <a:rPr lang="ru-RU" alt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составляют инновационную инфраструктуру в системе образования Ростовской области.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14203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инновационная площадка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5976664"/>
          </a:xfrm>
        </p:spPr>
        <p:txBody>
          <a:bodyPr>
            <a:normAutofit fontScale="700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8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1. разработка</a:t>
            </a:r>
            <a:r>
              <a:rPr lang="ru-RU" sz="3800" b="1" dirty="0">
                <a:solidFill>
                  <a:srgbClr val="0070C0"/>
                </a:solidFill>
                <a:latin typeface="Times New Roman"/>
                <a:ea typeface="Times New Roman"/>
              </a:rPr>
              <a:t>, апробация и (или) внедрение:</a:t>
            </a:r>
          </a:p>
          <a:p>
            <a:pPr lvl="0" algn="just">
              <a:buFont typeface="Symbol"/>
              <a:buChar char=""/>
            </a:pPr>
            <a:r>
              <a:rPr lang="ru-RU" sz="2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элементов содержания образования и систем воспитания, новых </a:t>
            </a:r>
            <a:r>
              <a:rPr lang="ru-RU" sz="29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</a:t>
            </a:r>
            <a:r>
              <a:rPr lang="ru-RU" sz="2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технологий, учебно-методических и учебно-лабораторных комплексов, форм, методов и средств обучения и </a:t>
            </a:r>
            <a:r>
              <a:rPr lang="ru-RU" sz="2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воспитания;</a:t>
            </a:r>
            <a:endParaRPr lang="ru-RU" sz="2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Symbol"/>
              <a:buChar char=""/>
            </a:pPr>
            <a:r>
              <a:rPr lang="ru-RU" sz="2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ПООП, </a:t>
            </a:r>
            <a:r>
              <a:rPr lang="ru-RU" sz="2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инновационных образовательных программ, программ развития </a:t>
            </a:r>
            <a:r>
              <a:rPr lang="ru-RU" sz="2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ОО, </a:t>
            </a:r>
            <a:r>
              <a:rPr lang="ru-RU" sz="2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работающих в сложных социальных условиях;</a:t>
            </a:r>
          </a:p>
          <a:p>
            <a:pPr lvl="0" algn="just">
              <a:buFont typeface="Symbol"/>
              <a:buChar char=""/>
            </a:pPr>
            <a:r>
              <a:rPr lang="ru-RU" sz="2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профилей (специализаций) подготовки в сфере профессионального </a:t>
            </a:r>
            <a:r>
              <a:rPr lang="ru-RU" sz="2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образования;</a:t>
            </a:r>
            <a:endParaRPr lang="ru-RU" sz="2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Symbol"/>
              <a:buChar char=""/>
            </a:pPr>
            <a:r>
              <a:rPr lang="ru-RU" sz="2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 подготовки, профессиональной переподготовки и (или) повышения квалификации </a:t>
            </a:r>
            <a:r>
              <a:rPr lang="ru-RU" sz="2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кадров;</a:t>
            </a:r>
            <a:endParaRPr lang="ru-RU" sz="2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Symbol"/>
              <a:buChar char=""/>
            </a:pPr>
            <a:r>
              <a:rPr lang="ru-RU" sz="2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механизмов, форм и методов управления образованием на разных </a:t>
            </a:r>
            <a:r>
              <a:rPr lang="ru-RU" sz="2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уровнях;</a:t>
            </a:r>
            <a:endParaRPr lang="ru-RU" sz="2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Symbol"/>
              <a:buChar char=""/>
            </a:pPr>
            <a:r>
              <a:rPr lang="ru-RU" sz="2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институтов общественного участия в </a:t>
            </a:r>
            <a:r>
              <a:rPr lang="ru-RU" sz="2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УО;</a:t>
            </a:r>
          </a:p>
          <a:p>
            <a:pPr marL="34200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инновационная </a:t>
            </a:r>
            <a:r>
              <a:rPr lang="ru-RU" sz="3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 сфере </a:t>
            </a:r>
            <a:r>
              <a:rPr lang="ru-RU" sz="3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образования:</a:t>
            </a:r>
          </a:p>
          <a:p>
            <a:pPr marL="799200" indent="-45720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разработка, апробация </a:t>
            </a:r>
            <a:r>
              <a:rPr lang="ru-RU" sz="3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внедрение новых учебников и </a:t>
            </a:r>
            <a:r>
              <a:rPr lang="ru-RU" sz="3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пособий;</a:t>
            </a:r>
          </a:p>
          <a:p>
            <a:pPr marL="799200" indent="-45720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sz="3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научного, учебно-методического обеспечения системы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4282915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rgbClr val="0070C0"/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база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ОбИП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8689248"/>
              </p:ext>
            </p:extLst>
          </p:nvPr>
        </p:nvGraphicFramePr>
        <p:xfrm>
          <a:off x="179512" y="781718"/>
          <a:ext cx="8784975" cy="1772530"/>
        </p:xfrm>
        <a:graphic>
          <a:graphicData uri="http://schemas.openxmlformats.org/drawingml/2006/table">
            <a:tbl>
              <a:tblPr firstRow="1" firstCol="1" bandRow="1"/>
              <a:tblGrid>
                <a:gridCol w="1790773"/>
                <a:gridCol w="2961755"/>
                <a:gridCol w="1835974"/>
                <a:gridCol w="2196473"/>
              </a:tblGrid>
              <a:tr h="48704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Образовательные организации - </a:t>
                      </a:r>
                      <a:r>
                        <a:rPr lang="ru-RU" sz="2800" b="1" dirty="0" err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ОбИП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Школа-интернат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ДОУ</a:t>
                      </a:r>
                      <a:endParaRPr lang="ru-RU" sz="280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УДО</a:t>
                      </a:r>
                      <a:endParaRPr lang="ru-RU" sz="280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3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51 – 38%</a:t>
                      </a:r>
                      <a:endParaRPr lang="ru-RU" sz="280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 – 10%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60 – 45%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– 7%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726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Всего - 134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5386" y="2636912"/>
            <a:ext cx="889045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/>
              <a:buChar char=""/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Calibri"/>
              </a:rPr>
              <a:t>реализация методики инклюзивного обучения «Ресурсный класс» – 22; </a:t>
            </a:r>
            <a:endParaRPr lang="ru-RU" sz="2400" b="1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"/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Calibri"/>
              </a:rPr>
              <a:t>формирование системы духовно-нравственного воспитания – 30;</a:t>
            </a:r>
            <a:endParaRPr lang="ru-RU" sz="2400" b="1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"/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Calibri"/>
              </a:rPr>
              <a:t>укрепление семейных традиций – 8;</a:t>
            </a:r>
            <a:endParaRPr lang="ru-RU" sz="2400" b="1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"/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Calibri"/>
              </a:rPr>
              <a:t>новые формы </a:t>
            </a:r>
            <a:r>
              <a:rPr lang="ru-RU" sz="2400" b="1" dirty="0" err="1">
                <a:solidFill>
                  <a:srgbClr val="0070C0"/>
                </a:solidFill>
                <a:latin typeface="Times New Roman"/>
                <a:ea typeface="Calibri"/>
              </a:rPr>
              <a:t>профориентационной</a:t>
            </a:r>
            <a:r>
              <a:rPr lang="ru-RU" sz="2400" b="1" dirty="0">
                <a:solidFill>
                  <a:srgbClr val="0070C0"/>
                </a:solidFill>
                <a:latin typeface="Times New Roman"/>
                <a:ea typeface="Calibri"/>
              </a:rPr>
              <a:t> работы  - 23;</a:t>
            </a:r>
            <a:endParaRPr lang="ru-RU" sz="2400" b="1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"/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Times New Roman"/>
              </a:rPr>
              <a:t>повышение качества образовательных результатов – 29;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"/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Times New Roman"/>
              </a:rPr>
              <a:t>создание цифровой образовательной среды – 12;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"/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Times New Roman"/>
              </a:rPr>
              <a:t>система коррекционной работы с обучающимися с ОВЗ – 5;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"/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Times New Roman"/>
              </a:rPr>
              <a:t>создание системы безопасной среды – 9;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"/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Times New Roman"/>
              </a:rPr>
              <a:t>система профессионального роста педагогов – 3.</a:t>
            </a:r>
            <a:endParaRPr lang="ru-RU" sz="2400" b="1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2766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инновационная инфраструктура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2632029"/>
              </p:ext>
            </p:extLst>
          </p:nvPr>
        </p:nvGraphicFramePr>
        <p:xfrm>
          <a:off x="0" y="980728"/>
          <a:ext cx="91440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3476"/>
                <a:gridCol w="68205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территорий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территории имеют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ОбИП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территории по 1-2 </a:t>
                      </a:r>
                      <a:r>
                        <a:rPr lang="ru-RU" sz="2400" b="1" dirty="0" err="1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ОбИП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города Донецк, Шахты, Батайск </a:t>
                      </a:r>
                    </a:p>
                    <a:p>
                      <a:r>
                        <a:rPr lang="ru-RU" sz="24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районы </a:t>
                      </a:r>
                      <a:r>
                        <a:rPr lang="ru-RU" sz="2400" b="1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Красносулинский</a:t>
                      </a:r>
                      <a:r>
                        <a:rPr lang="ru-RU" sz="24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Шолоховский, Тацинский, </a:t>
                      </a:r>
                      <a:r>
                        <a:rPr lang="ru-RU" sz="2400" b="1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Белокалитвинский</a:t>
                      </a:r>
                      <a:r>
                        <a:rPr lang="ru-RU" sz="24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Миллеровский, Пролетарский, Октябрьский, Азовский, </a:t>
                      </a:r>
                      <a:r>
                        <a:rPr lang="ru-RU" sz="2400" b="1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Обливский</a:t>
                      </a:r>
                      <a:r>
                        <a:rPr lang="ru-RU" sz="24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Матвеево-Курганский. 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территорий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«Ресурсный класс»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724383"/>
              </p:ext>
            </p:extLst>
          </p:nvPr>
        </p:nvGraphicFramePr>
        <p:xfrm>
          <a:off x="22851" y="4077072"/>
          <a:ext cx="9121148" cy="2316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0574"/>
                <a:gridCol w="4560574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инновационные инфраструктуры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Ростов-на-Дону – 76</a:t>
                      </a:r>
                      <a:endParaRPr lang="ru-RU" sz="2400" b="1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Новочеркасск - </a:t>
                      </a:r>
                      <a:r>
                        <a:rPr lang="ru-RU" sz="24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877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Таганрог – 10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Веселовский район – 5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Гуково – 9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Зерноградский район – 5 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Волгодонск – 6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Песчанокопский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район – 4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691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Проблематика инновационных проектов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767984"/>
              </p:ext>
            </p:extLst>
          </p:nvPr>
        </p:nvGraphicFramePr>
        <p:xfrm>
          <a:off x="107504" y="692696"/>
          <a:ext cx="8928992" cy="2808311"/>
        </p:xfrm>
        <a:graphic>
          <a:graphicData uri="http://schemas.openxmlformats.org/drawingml/2006/table">
            <a:tbl>
              <a:tblPr firstRow="1" firstCol="1" bandRow="1"/>
              <a:tblGrid>
                <a:gridCol w="1556114"/>
                <a:gridCol w="2188302"/>
                <a:gridCol w="5184576"/>
              </a:tblGrid>
              <a:tr h="32226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Духовно-нравственное воспитание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8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Веселовский район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Красноманычская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ООШ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Волонтерство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как фактор развития социальной активности и гражданской позиции современного школьника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828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Ростов-на-Дону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МБДОУ «Детский сад № 49»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Модель гражданско-патриотического воспитания детей дошкольного возраста в условиях медиа-образовательной среды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828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Таганрог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МАОУ гимназия «Мариинская»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Миссия гуманитарного образования современной школы в контексте воспитания гражданина и патриота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323167"/>
              </p:ext>
            </p:extLst>
          </p:nvPr>
        </p:nvGraphicFramePr>
        <p:xfrm>
          <a:off x="107504" y="3645024"/>
          <a:ext cx="8928992" cy="3054798"/>
        </p:xfrm>
        <a:graphic>
          <a:graphicData uri="http://schemas.openxmlformats.org/drawingml/2006/table">
            <a:tbl>
              <a:tblPr firstRow="1" firstCol="1" bandRow="1"/>
              <a:tblGrid>
                <a:gridCol w="1440160"/>
                <a:gridCol w="2232248"/>
                <a:gridCol w="5256584"/>
              </a:tblGrid>
              <a:tr h="31159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Профориентация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12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Ростов-на-Дону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МБУ ДО «Центр развития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творчества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детей и юношества»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Модель комплексной системы формирования персональной профессиональной стратегии для подростков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5341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Ростов-на-Дону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МАОУ «Школа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96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Эврика-Развитие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Первый шаг в самостоятельное будущее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8012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Песчанокопский район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Жуковская СОШ № 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Модель организации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предпрофильного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и профильного обучения по агротехнологическому направлению.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7209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indent="450215"/>
            <a:r>
              <a:rPr lang="ru-RU" sz="3600" b="1" dirty="0" smtClean="0">
                <a:solidFill>
                  <a:schemeClr val="bg1"/>
                </a:solidFill>
                <a:latin typeface="Times New Roman"/>
                <a:ea typeface="MS Mincho"/>
              </a:rPr>
              <a:t/>
            </a:r>
            <a:br>
              <a:rPr lang="ru-RU" sz="3600" b="1" dirty="0" smtClean="0">
                <a:solidFill>
                  <a:schemeClr val="bg1"/>
                </a:solidFill>
                <a:latin typeface="Times New Roman"/>
                <a:ea typeface="MS Mincho"/>
              </a:rPr>
            </a:br>
            <a:r>
              <a:rPr lang="ru-RU" sz="3100" b="1" dirty="0" smtClean="0">
                <a:solidFill>
                  <a:schemeClr val="bg1"/>
                </a:solidFill>
                <a:latin typeface="Times New Roman"/>
                <a:ea typeface="MS Mincho"/>
              </a:rPr>
              <a:t>Муниципальная инновационная инфраструктура</a:t>
            </a:r>
            <a:r>
              <a:rPr lang="ru-RU" sz="3600" b="1" dirty="0" smtClean="0">
                <a:solidFill>
                  <a:schemeClr val="bg1"/>
                </a:solidFill>
                <a:latin typeface="Times New Roman"/>
                <a:ea typeface="MS Mincho"/>
              </a:rPr>
              <a:t/>
            </a:r>
            <a:br>
              <a:rPr lang="ru-RU" sz="3600" b="1" dirty="0" smtClean="0">
                <a:solidFill>
                  <a:schemeClr val="bg1"/>
                </a:solidFill>
                <a:latin typeface="Times New Roman"/>
                <a:ea typeface="MS Mincho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/>
                <a:ea typeface="MS Mincho"/>
              </a:rPr>
              <a:t>Веселовский </a:t>
            </a:r>
            <a:r>
              <a:rPr lang="ru-RU" sz="3600" b="1" dirty="0">
                <a:solidFill>
                  <a:schemeClr val="bg1"/>
                </a:solidFill>
                <a:latin typeface="Times New Roman"/>
                <a:ea typeface="MS Mincho"/>
              </a:rPr>
              <a:t>район – 5 площадок</a:t>
            </a:r>
            <a:r>
              <a:rPr lang="ru-RU" sz="4000" dirty="0">
                <a:solidFill>
                  <a:schemeClr val="bg1"/>
                </a:solidFill>
                <a:latin typeface="Times New Roman"/>
                <a:ea typeface="Times New Roman"/>
              </a:rPr>
              <a:t/>
            </a:r>
            <a:br>
              <a:rPr lang="ru-RU" sz="4000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3823951"/>
              </p:ext>
            </p:extLst>
          </p:nvPr>
        </p:nvGraphicFramePr>
        <p:xfrm>
          <a:off x="179512" y="1556792"/>
          <a:ext cx="8784974" cy="5049366"/>
        </p:xfrm>
        <a:graphic>
          <a:graphicData uri="http://schemas.openxmlformats.org/drawingml/2006/table">
            <a:tbl>
              <a:tblPr firstRow="1" firstCol="1" bandRow="1"/>
              <a:tblGrid>
                <a:gridCol w="479890"/>
                <a:gridCol w="2400429"/>
                <a:gridCol w="5904655"/>
              </a:tblGrid>
              <a:tr h="4542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№</a:t>
                      </a:r>
                      <a:endParaRPr lang="ru-RU" sz="2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ОО</a:t>
                      </a:r>
                      <a:endParaRPr lang="ru-RU" sz="2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Тема инновационного проекта</a:t>
                      </a:r>
                      <a:endParaRPr lang="ru-RU" sz="24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79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b="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1.</a:t>
                      </a:r>
                      <a:endParaRPr lang="ru-RU" sz="2200" b="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СОШ №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Разработка и реализация системы профессиональной ориентации обучающихся по профессиям ТОП 50, ТОП Регион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b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2.</a:t>
                      </a:r>
                      <a:endParaRPr lang="ru-RU" sz="2200" b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</a:t>
                      </a:r>
                      <a:r>
                        <a:rPr lang="ru-RU" sz="2200" b="0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Багаевская</a:t>
                      </a:r>
                      <a:r>
                        <a:rPr lang="ru-RU" sz="2200" b="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СОШ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 волонтерской деятельности в сотрудничестве с </a:t>
                      </a:r>
                      <a:r>
                        <a:rPr lang="ru-RU" sz="2200" b="0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ДоброЦентром</a:t>
                      </a:r>
                      <a:r>
                        <a:rPr lang="ru-RU" sz="2200" b="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«Мы Вместе»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10911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b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3.</a:t>
                      </a:r>
                      <a:endParaRPr lang="ru-RU" sz="2200" b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</a:t>
                      </a:r>
                      <a:r>
                        <a:rPr lang="ru-RU" sz="2200" b="0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Красноманычская</a:t>
                      </a:r>
                      <a:r>
                        <a:rPr lang="ru-RU" sz="2200" b="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ООШ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0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Волонтерство</a:t>
                      </a:r>
                      <a:r>
                        <a:rPr lang="ru-RU" sz="2200" b="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как фактор развития социальной активности и гражданской позиции современного школьника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b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4.</a:t>
                      </a:r>
                      <a:endParaRPr lang="ru-RU" sz="2200" b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Ленинская СОШ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Сохранение культурного кода через вовлечение обучающихся в создание музейных экспозиций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90840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b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5.</a:t>
                      </a:r>
                      <a:endParaRPr lang="ru-RU" sz="2200" b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СОШ №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b="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Поддержка традиций казачьей культуры в системе общего и дополнительного образования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2499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темы инноваций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5544616"/>
          </a:xfrm>
        </p:spPr>
        <p:txBody>
          <a:bodyPr>
            <a:noAutofit/>
          </a:bodyPr>
          <a:lstStyle/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системы гражданско-патриотического воспитания и </a:t>
            </a: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духовно-нравственных ценностей.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системы </a:t>
            </a: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ВСОКО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кодификаторов </a:t>
            </a:r>
            <a:r>
              <a:rPr lang="ru-RU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предметных результатов освоения учащимися ООП.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принципа дифференциации содержания и организации образовательной деятельности на основе индивидуальных образовательных маршрутов.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цифровой образовательной среды в целях оптимизации освоения учащимися ООП.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непрерывной системы роста профессионального уровня педагогов.</a:t>
            </a:r>
          </a:p>
          <a:p>
            <a:pPr>
              <a:spcBef>
                <a:spcPts val="0"/>
              </a:spcBef>
            </a:pPr>
            <a:endParaRPr lang="ru-RU" sz="2600" b="1" dirty="0"/>
          </a:p>
        </p:txBody>
      </p:sp>
    </p:spTree>
    <p:extLst>
      <p:ext uri="{BB962C8B-B14F-4D97-AF65-F5344CB8AC3E}">
        <p14:creationId xmlns:p14="http://schemas.microsoft.com/office/powerpoint/2010/main" val="1862191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1516</TotalTime>
  <Words>1119</Words>
  <Application>Microsoft Office PowerPoint</Application>
  <PresentationFormat>Экран (4:3)</PresentationFormat>
  <Paragraphs>169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1_Тема Office</vt:lpstr>
      <vt:lpstr>    «Областная инновационная площадка: проекты, результаты, перспективы»  </vt:lpstr>
      <vt:lpstr> Экспериментальная и инновационная деятельность ст.20 ФЗ «Об образовании в РФ»  </vt:lpstr>
      <vt:lpstr>Областной закон  «Об образовании в Ростовской области» ст. 4. Инновационная деятельность в сфере образования / 2013 год</vt:lpstr>
      <vt:lpstr>Федеральная инновационная площадка</vt:lpstr>
      <vt:lpstr>Информационная база ОбИП</vt:lpstr>
      <vt:lpstr>Муниципальная инновационная инфраструктура</vt:lpstr>
      <vt:lpstr>Проблематика инновационных проектов</vt:lpstr>
      <vt:lpstr> Муниципальная инновационная инфраструктура Веселовский район – 5 площадок </vt:lpstr>
      <vt:lpstr>Актуальные темы инноваций</vt:lpstr>
      <vt:lpstr>Рекомендуемые темы ФИП Минпросвещения России</vt:lpstr>
      <vt:lpstr>ФИП: цели инновационной деятельности</vt:lpstr>
      <vt:lpstr>ФИП: недостатки в оформлении проекта</vt:lpstr>
      <vt:lpstr> ФИП. Критерии оценки проекта </vt:lpstr>
      <vt:lpstr> План деятельности ОбИП </vt:lpstr>
      <vt:lpstr> Рекомендации по обеспечению реализации инновационной деятельности в статусе ОбИП </vt:lpstr>
      <vt:lpstr>Шамова Т.И., заслуженный деятель науки РФ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Региональная сеть областных инновационных площадок</dc:title>
  <dc:creator>center</dc:creator>
  <cp:lastModifiedBy>Надежда Иванова</cp:lastModifiedBy>
  <cp:revision>109</cp:revision>
  <dcterms:created xsi:type="dcterms:W3CDTF">2019-03-04T07:49:40Z</dcterms:created>
  <dcterms:modified xsi:type="dcterms:W3CDTF">2026-03-10T17:47:09Z</dcterms:modified>
</cp:coreProperties>
</file>